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  <p:sldMasterId id="2147484401" r:id="rId4"/>
  </p:sldMasterIdLst>
  <p:notesMasterIdLst>
    <p:notesMasterId r:id="rId6"/>
  </p:notesMasterIdLst>
  <p:handoutMasterIdLst>
    <p:handoutMasterId r:id="rId7"/>
  </p:handoutMasterIdLst>
  <p:sldIdLst>
    <p:sldId id="393" r:id="rId5"/>
  </p:sldIdLst>
  <p:sldSz cx="9144000" cy="6858000" type="screen4x3"/>
  <p:notesSz cx="6858000" cy="9313863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Xerox Sans" pitchFamily="2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Xerox Sans" pitchFamily="2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Xerox Sans" pitchFamily="2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Xerox Sans" pitchFamily="2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Xerox Sans" pitchFamily="2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Xerox Sans" pitchFamily="2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Xerox Sans" pitchFamily="2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Xerox Sans" pitchFamily="2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Xerox Sans" pitchFamily="2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4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093C7"/>
    <a:srgbClr val="99FF66"/>
    <a:srgbClr val="E1BEDA"/>
    <a:srgbClr val="E64BA2"/>
    <a:srgbClr val="C37CB5"/>
    <a:srgbClr val="66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5" autoAdjust="0"/>
    <p:restoredTop sz="87458" autoAdjust="0"/>
  </p:normalViewPr>
  <p:slideViewPr>
    <p:cSldViewPr>
      <p:cViewPr varScale="1">
        <p:scale>
          <a:sx n="72" d="100"/>
          <a:sy n="72" d="100"/>
        </p:scale>
        <p:origin x="4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84"/>
      </p:cViewPr>
      <p:guideLst>
        <p:guide orient="horz" pos="293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Xerox Sans" pitchFamily="50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Xerox Sans" pitchFamily="50" charset="0"/>
                <a:cs typeface="Arial" charset="0"/>
              </a:defRPr>
            </a:lvl1pPr>
          </a:lstStyle>
          <a:p>
            <a:pPr>
              <a:defRPr/>
            </a:pPr>
            <a:fld id="{0758900B-49D4-4F16-BCCC-DEA3D8A1B14A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Xerox Sans" pitchFamily="50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Xerox Sans" pitchFamily="2" charset="0"/>
              </a:defRPr>
            </a:lvl1pPr>
          </a:lstStyle>
          <a:p>
            <a:pPr>
              <a:defRPr/>
            </a:pPr>
            <a:fld id="{A65C24FD-941B-42AD-ACEE-3FFEC90327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778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4" tIns="46139" rIns="92274" bIns="46139" numCol="1" anchor="t" anchorCtr="0" compatLnSpc="1">
            <a:prstTxWarp prst="textNoShape">
              <a:avLst/>
            </a:prstTxWarp>
          </a:bodyPr>
          <a:lstStyle>
            <a:lvl1pPr defTabSz="921349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4" tIns="46139" rIns="92274" bIns="46139" numCol="1" anchor="t" anchorCtr="0" compatLnSpc="1">
            <a:prstTxWarp prst="textNoShape">
              <a:avLst/>
            </a:prstTxWarp>
          </a:bodyPr>
          <a:lstStyle>
            <a:lvl1pPr algn="r" defTabSz="921349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0138" y="696913"/>
            <a:ext cx="4657725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4" tIns="46139" rIns="92274" bIns="46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4" tIns="46139" rIns="92274" bIns="46139" numCol="1" anchor="b" anchorCtr="0" compatLnSpc="1">
            <a:prstTxWarp prst="textNoShape">
              <a:avLst/>
            </a:prstTxWarp>
          </a:bodyPr>
          <a:lstStyle>
            <a:lvl1pPr defTabSz="921349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555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4" tIns="46139" rIns="92274" bIns="46139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81DB76-CFF8-4E34-9439-C36AB5424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553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319E4F-D3EB-47DD-B69F-6BAA67F43E5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4363"/>
            <a:ext cx="5149850" cy="4187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smtClean="0">
                <a:latin typeface="Arial" panose="020B0604020202020204" pitchFamily="34" charset="0"/>
              </a:rPr>
              <a:t>No Yellow – We are either achieving SLA’s or Not</a:t>
            </a:r>
          </a:p>
          <a:p>
            <a:pPr eaLnBrk="1" hangingPunct="1"/>
            <a:endParaRPr lang="en-US" altLang="en-US" b="1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b="1" smtClean="0">
                <a:latin typeface="Arial" panose="020B0604020202020204" pitchFamily="34" charset="0"/>
              </a:rPr>
              <a:t>Share SLA’s with Associates</a:t>
            </a:r>
          </a:p>
          <a:p>
            <a:pPr eaLnBrk="1" hangingPunct="1"/>
            <a:endParaRPr lang="en-US" altLang="en-US" b="1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b="1" smtClean="0">
                <a:latin typeface="Arial" panose="020B0604020202020204" pitchFamily="34" charset="0"/>
              </a:rPr>
              <a:t>Hints &amp; Tips: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</a:rPr>
              <a:t>Customize these according to contracted Standards Of Performance (SOP) / Service Level Agreements (SLA) not Statement of Work (SOW)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</a:rPr>
              <a:t>Consider discussing the differences in Standards of Performance / Statements of Work / Service Level Agreements</a:t>
            </a:r>
          </a:p>
        </p:txBody>
      </p:sp>
    </p:spTree>
    <p:extLst>
      <p:ext uri="{BB962C8B-B14F-4D97-AF65-F5344CB8AC3E}">
        <p14:creationId xmlns:p14="http://schemas.microsoft.com/office/powerpoint/2010/main" val="11654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xer_3ln_r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01"/>
          <a:stretch>
            <a:fillRect/>
          </a:stretch>
        </p:blipFill>
        <p:spPr bwMode="auto">
          <a:xfrm>
            <a:off x="7239000" y="6107113"/>
            <a:ext cx="171926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273050"/>
            <a:ext cx="8539162" cy="1327150"/>
          </a:xfrm>
        </p:spPr>
        <p:txBody>
          <a:bodyPr bIns="0"/>
          <a:lstStyle>
            <a:lvl1pPr>
              <a:lnSpc>
                <a:spcPct val="8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8" y="1598613"/>
            <a:ext cx="8539162" cy="235585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Xerox Confidential</a:t>
            </a:r>
          </a:p>
        </p:txBody>
      </p:sp>
    </p:spTree>
    <p:extLst>
      <p:ext uri="{BB962C8B-B14F-4D97-AF65-F5344CB8AC3E}">
        <p14:creationId xmlns:p14="http://schemas.microsoft.com/office/powerpoint/2010/main" val="298000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Xerox Confidential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B394BD51-94F9-4B9C-A6E7-17BD4168E1AE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6429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4300" y="1524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0" y="1524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Xerox Confidential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74B7C0F-15CA-4E35-A92D-47F071949566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30616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2100" y="152400"/>
            <a:ext cx="82296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Xerox Confidential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763CB540-86B6-461C-9ED1-685116A6B56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34101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152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2100" y="1431925"/>
            <a:ext cx="8229600" cy="45116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Xerox Confidential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8201772C-9D10-4083-AE65-9F62F035F9CF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69047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title_option2blue_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152400" y="152400"/>
            <a:ext cx="8839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Xlogo3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363" y="6308725"/>
            <a:ext cx="141763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273050"/>
            <a:ext cx="8539162" cy="1327150"/>
          </a:xfrm>
        </p:spPr>
        <p:txBody>
          <a:bodyPr bIns="0"/>
          <a:lstStyle>
            <a:lvl1pPr>
              <a:lnSpc>
                <a:spcPct val="8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8" y="1598613"/>
            <a:ext cx="8539162" cy="235585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2010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D1F703-D559-4B74-89E6-8C97A3D6814E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  Project Kickoff / Workshop</a:t>
            </a:r>
          </a:p>
        </p:txBody>
      </p:sp>
    </p:spTree>
    <p:extLst>
      <p:ext uri="{BB962C8B-B14F-4D97-AF65-F5344CB8AC3E}">
        <p14:creationId xmlns:p14="http://schemas.microsoft.com/office/powerpoint/2010/main" val="1203806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28F4545-453F-4BDC-BB52-4166B44CD7A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  Project Kickoff / Workshop</a:t>
            </a:r>
          </a:p>
        </p:txBody>
      </p:sp>
    </p:spTree>
    <p:extLst>
      <p:ext uri="{BB962C8B-B14F-4D97-AF65-F5344CB8AC3E}">
        <p14:creationId xmlns:p14="http://schemas.microsoft.com/office/powerpoint/2010/main" val="2991433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BC1FD780-A2E8-442B-93CD-60FA8E1BB7F2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  Project Kickoff / Workshop</a:t>
            </a:r>
          </a:p>
        </p:txBody>
      </p:sp>
    </p:spTree>
    <p:extLst>
      <p:ext uri="{BB962C8B-B14F-4D97-AF65-F5344CB8AC3E}">
        <p14:creationId xmlns:p14="http://schemas.microsoft.com/office/powerpoint/2010/main" val="1118308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1431925"/>
            <a:ext cx="4038600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3100" y="1431925"/>
            <a:ext cx="4038600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4BC4EA09-966E-43B1-8BAE-B4148D6F7FD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  Project Kickoff / Workshop</a:t>
            </a:r>
          </a:p>
        </p:txBody>
      </p:sp>
    </p:spTree>
    <p:extLst>
      <p:ext uri="{BB962C8B-B14F-4D97-AF65-F5344CB8AC3E}">
        <p14:creationId xmlns:p14="http://schemas.microsoft.com/office/powerpoint/2010/main" val="942600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2010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43F9A71E-3E19-468A-B650-D4260A4BEB9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  Project Kickoff / Workshop</a:t>
            </a:r>
          </a:p>
        </p:txBody>
      </p:sp>
    </p:spTree>
    <p:extLst>
      <p:ext uri="{BB962C8B-B14F-4D97-AF65-F5344CB8AC3E}">
        <p14:creationId xmlns:p14="http://schemas.microsoft.com/office/powerpoint/2010/main" val="1062218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6CBC68BD-A4A0-4E84-B3AC-062C17717553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  Project Kickoff / Workshop</a:t>
            </a:r>
          </a:p>
        </p:txBody>
      </p:sp>
    </p:spTree>
    <p:extLst>
      <p:ext uri="{BB962C8B-B14F-4D97-AF65-F5344CB8AC3E}">
        <p14:creationId xmlns:p14="http://schemas.microsoft.com/office/powerpoint/2010/main" val="287811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xer_3ln_r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01"/>
          <a:stretch>
            <a:fillRect/>
          </a:stretch>
        </p:blipFill>
        <p:spPr bwMode="auto">
          <a:xfrm>
            <a:off x="7239000" y="6107113"/>
            <a:ext cx="171926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Xerox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8192A721-67F5-4E6C-BF54-B37E0E2CFF0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98801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58CDA66-AD0E-4884-A9B9-DDF0259AEB43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  Project Kickoff / Workshop</a:t>
            </a:r>
          </a:p>
        </p:txBody>
      </p:sp>
    </p:spTree>
    <p:extLst>
      <p:ext uri="{BB962C8B-B14F-4D97-AF65-F5344CB8AC3E}">
        <p14:creationId xmlns:p14="http://schemas.microsoft.com/office/powerpoint/2010/main" val="1439152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29FAF7DC-3800-470A-AC91-84472A29561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  Project Kickoff / Workshop</a:t>
            </a:r>
          </a:p>
        </p:txBody>
      </p:sp>
    </p:spTree>
    <p:extLst>
      <p:ext uri="{BB962C8B-B14F-4D97-AF65-F5344CB8AC3E}">
        <p14:creationId xmlns:p14="http://schemas.microsoft.com/office/powerpoint/2010/main" val="820965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BE4B808-1003-4574-A0A8-E3EDFAFD175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  Project Kickoff / Workshop</a:t>
            </a:r>
          </a:p>
        </p:txBody>
      </p:sp>
    </p:spTree>
    <p:extLst>
      <p:ext uri="{BB962C8B-B14F-4D97-AF65-F5344CB8AC3E}">
        <p14:creationId xmlns:p14="http://schemas.microsoft.com/office/powerpoint/2010/main" val="3101593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718B433B-02B0-4397-A870-00DFC6D509A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  Project Kickoff / Workshop</a:t>
            </a:r>
          </a:p>
        </p:txBody>
      </p:sp>
    </p:spTree>
    <p:extLst>
      <p:ext uri="{BB962C8B-B14F-4D97-AF65-F5344CB8AC3E}">
        <p14:creationId xmlns:p14="http://schemas.microsoft.com/office/powerpoint/2010/main" val="2623086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4300" y="1524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0" y="1524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&lt;insert </a:t>
            </a:r>
            <a:r>
              <a:rPr lang="en-US" err="1" smtClean="0"/>
              <a:t>dae</a:t>
            </a:r>
            <a:r>
              <a:rPr lang="en-US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3C548DC-A73B-4019-8BBA-FE07DD5CEC5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  Project Kickoff / Workshop</a:t>
            </a:r>
          </a:p>
        </p:txBody>
      </p:sp>
    </p:spTree>
    <p:extLst>
      <p:ext uri="{BB962C8B-B14F-4D97-AF65-F5344CB8AC3E}">
        <p14:creationId xmlns:p14="http://schemas.microsoft.com/office/powerpoint/2010/main" val="12003447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152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2100" y="1431925"/>
            <a:ext cx="8229600" cy="45116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ACDEAA7-9065-4C19-80D7-AD6DFCCB135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  Project Kickoff / Workshop</a:t>
            </a:r>
          </a:p>
        </p:txBody>
      </p:sp>
    </p:spTree>
    <p:extLst>
      <p:ext uri="{BB962C8B-B14F-4D97-AF65-F5344CB8AC3E}">
        <p14:creationId xmlns:p14="http://schemas.microsoft.com/office/powerpoint/2010/main" val="233724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Xerox Confidential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B0463EB-A3D9-4BD8-9DDD-D02F67C12D93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6072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1431925"/>
            <a:ext cx="4038600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3100" y="1431925"/>
            <a:ext cx="4038600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Xerox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2A91C3DC-BF51-45FA-A3D5-B1CEB81E00BF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1616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Xerox Confidential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B83B9676-191E-4673-9E15-87D93202CAB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8914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Xerox Confidential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DC74DFE-75E3-4696-B383-4B495789CAD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1684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Xerox Confidential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3EAC7A2-D5A0-4AD1-97F2-0F038B7A51B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2331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Xerox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86A44779-A8B3-4984-AE48-971CCD2B4DF2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8614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Xerox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451F2FCE-AF91-4158-8FC8-EC4CAD2204A5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9555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2100" y="1431925"/>
            <a:ext cx="82296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3838" y="6473825"/>
            <a:ext cx="12954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  <a:latin typeface="Xerox Sans" pitchFamily="50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Xerox Confidential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1638" y="6473825"/>
            <a:ext cx="17526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1714500" algn="r"/>
              </a:tabLst>
              <a:defRPr sz="1000">
                <a:latin typeface="Xerox Sans" pitchFamily="2" charset="0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39B68EC7-97D8-4AE1-A6B2-10E8E328221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</a:t>
            </a:r>
          </a:p>
        </p:txBody>
      </p:sp>
      <p:sp>
        <p:nvSpPr>
          <p:cNvPr id="1030" name="Line 8"/>
          <p:cNvSpPr>
            <a:spLocks noChangeShapeType="1"/>
          </p:cNvSpPr>
          <p:nvPr/>
        </p:nvSpPr>
        <p:spPr bwMode="auto">
          <a:xfrm>
            <a:off x="152400" y="6096000"/>
            <a:ext cx="883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1" name="Picture 12" descr="xer_3ln_r_rgb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01"/>
          <a:stretch>
            <a:fillRect/>
          </a:stretch>
        </p:blipFill>
        <p:spPr bwMode="auto">
          <a:xfrm>
            <a:off x="7239000" y="6107113"/>
            <a:ext cx="171926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66" r:id="rId1"/>
    <p:sldLayoutId id="2147486367" r:id="rId2"/>
    <p:sldLayoutId id="2147486350" r:id="rId3"/>
    <p:sldLayoutId id="2147486351" r:id="rId4"/>
    <p:sldLayoutId id="2147486352" r:id="rId5"/>
    <p:sldLayoutId id="2147486353" r:id="rId6"/>
    <p:sldLayoutId id="2147486354" r:id="rId7"/>
    <p:sldLayoutId id="2147486355" r:id="rId8"/>
    <p:sldLayoutId id="2147486356" r:id="rId9"/>
    <p:sldLayoutId id="2147486357" r:id="rId10"/>
    <p:sldLayoutId id="2147486358" r:id="rId11"/>
    <p:sldLayoutId id="2147486359" r:id="rId12"/>
    <p:sldLayoutId id="2147486360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Xerox Sans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Xerox Sans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Xerox Sans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Xerox Sans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Xerox Sans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Xerox Sans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Xerox Sans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Xerox Sans" pitchFamily="50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27013" indent="-2254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Char char="•"/>
        <a:defRPr sz="2000">
          <a:solidFill>
            <a:schemeClr val="tx1"/>
          </a:solidFill>
          <a:latin typeface="+mn-lt"/>
        </a:defRPr>
      </a:lvl2pPr>
      <a:lvl3pPr marL="457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Xerox Sans" pitchFamily="2" charset="0"/>
        <a:buChar char="–"/>
        <a:defRPr sz="2000">
          <a:solidFill>
            <a:schemeClr val="tx1"/>
          </a:solidFill>
          <a:latin typeface="+mn-lt"/>
        </a:defRPr>
      </a:lvl3pPr>
      <a:lvl4pPr marL="684213" indent="-2254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Char char="•"/>
        <a:defRPr>
          <a:solidFill>
            <a:schemeClr val="tx1"/>
          </a:solidFill>
          <a:latin typeface="+mn-lt"/>
        </a:defRPr>
      </a:lvl4pPr>
      <a:lvl5pPr marL="914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Xerox Sans" pitchFamily="2" charset="0"/>
        <a:buChar char="–"/>
        <a:defRPr>
          <a:solidFill>
            <a:schemeClr val="tx1"/>
          </a:solidFill>
          <a:latin typeface="+mn-lt"/>
        </a:defRPr>
      </a:lvl5pPr>
      <a:lvl6pPr marL="1371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75000"/>
        <a:buFont typeface="Xerox Sans" pitchFamily="50" charset="0"/>
        <a:buChar char="–"/>
        <a:defRPr>
          <a:solidFill>
            <a:schemeClr val="tx1"/>
          </a:solidFill>
          <a:latin typeface="+mn-lt"/>
        </a:defRPr>
      </a:lvl6pPr>
      <a:lvl7pPr marL="1828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75000"/>
        <a:buFont typeface="Xerox Sans" pitchFamily="50" charset="0"/>
        <a:buChar char="–"/>
        <a:defRPr>
          <a:solidFill>
            <a:schemeClr val="tx1"/>
          </a:solidFill>
          <a:latin typeface="+mn-lt"/>
        </a:defRPr>
      </a:lvl7pPr>
      <a:lvl8pPr marL="2286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75000"/>
        <a:buFont typeface="Xerox Sans" pitchFamily="50" charset="0"/>
        <a:buChar char="–"/>
        <a:defRPr>
          <a:solidFill>
            <a:schemeClr val="tx1"/>
          </a:solidFill>
          <a:latin typeface="+mn-lt"/>
        </a:defRPr>
      </a:lvl8pPr>
      <a:lvl9pPr marL="2743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75000"/>
        <a:buFont typeface="Xerox Sans" pitchFamily="50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2100" y="1431925"/>
            <a:ext cx="82296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473825"/>
            <a:ext cx="152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solidFill>
                  <a:srgbClr val="000000"/>
                </a:solidFill>
                <a:latin typeface="Xerox Sans" pitchFamily="50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January 6, 2010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1638" y="6473825"/>
            <a:ext cx="2036762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1714500" algn="r"/>
              </a:tabLst>
              <a:defRPr sz="1000">
                <a:solidFill>
                  <a:srgbClr val="000000"/>
                </a:solidFill>
                <a:latin typeface="Xerox Sans" pitchFamily="2" charset="0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257D9310-2F20-4005-A34D-DF2B1F21C69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	  Project Kickoff / Workshop</a:t>
            </a:r>
          </a:p>
        </p:txBody>
      </p:sp>
      <p:pic>
        <p:nvPicPr>
          <p:cNvPr id="2054" name="Picture 11" descr="Xlogo30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400800"/>
            <a:ext cx="10922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68" r:id="rId1"/>
    <p:sldLayoutId id="2147486361" r:id="rId2"/>
    <p:sldLayoutId id="2147486362" r:id="rId3"/>
    <p:sldLayoutId id="2147486363" r:id="rId4"/>
    <p:sldLayoutId id="2147486364" r:id="rId5"/>
    <p:sldLayoutId id="2147486365" r:id="rId6"/>
    <p:sldLayoutId id="2147486369" r:id="rId7"/>
    <p:sldLayoutId id="2147486370" r:id="rId8"/>
    <p:sldLayoutId id="2147486371" r:id="rId9"/>
    <p:sldLayoutId id="2147486372" r:id="rId10"/>
    <p:sldLayoutId id="2147486373" r:id="rId11"/>
    <p:sldLayoutId id="2147486374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Xerox Sans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Xerox Sans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Xerox Sans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Xerox Sans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Xerox Sans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Xerox Sans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Xerox Sans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Xerox Sans" pitchFamily="50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27013" indent="-2254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Char char="•"/>
        <a:defRPr sz="2000">
          <a:solidFill>
            <a:schemeClr val="tx1"/>
          </a:solidFill>
          <a:latin typeface="+mn-lt"/>
        </a:defRPr>
      </a:lvl2pPr>
      <a:lvl3pPr marL="457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Xerox Sans" pitchFamily="2" charset="0"/>
        <a:buChar char="–"/>
        <a:defRPr sz="2000">
          <a:solidFill>
            <a:schemeClr val="tx1"/>
          </a:solidFill>
          <a:latin typeface="+mn-lt"/>
        </a:defRPr>
      </a:lvl3pPr>
      <a:lvl4pPr marL="684213" indent="-2254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Char char="•"/>
        <a:defRPr>
          <a:solidFill>
            <a:schemeClr val="tx1"/>
          </a:solidFill>
          <a:latin typeface="+mn-lt"/>
        </a:defRPr>
      </a:lvl4pPr>
      <a:lvl5pPr marL="914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Xerox Sans" pitchFamily="2" charset="0"/>
        <a:buChar char="–"/>
        <a:defRPr>
          <a:solidFill>
            <a:schemeClr val="tx1"/>
          </a:solidFill>
          <a:latin typeface="+mn-lt"/>
        </a:defRPr>
      </a:lvl5pPr>
      <a:lvl6pPr marL="1371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75000"/>
        <a:buFont typeface="Xerox Sans" pitchFamily="50" charset="0"/>
        <a:buChar char="–"/>
        <a:defRPr>
          <a:solidFill>
            <a:schemeClr val="tx1"/>
          </a:solidFill>
          <a:latin typeface="+mn-lt"/>
        </a:defRPr>
      </a:lvl6pPr>
      <a:lvl7pPr marL="1828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75000"/>
        <a:buFont typeface="Xerox Sans" pitchFamily="50" charset="0"/>
        <a:buChar char="–"/>
        <a:defRPr>
          <a:solidFill>
            <a:schemeClr val="tx1"/>
          </a:solidFill>
          <a:latin typeface="+mn-lt"/>
        </a:defRPr>
      </a:lvl7pPr>
      <a:lvl8pPr marL="2286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75000"/>
        <a:buFont typeface="Xerox Sans" pitchFamily="50" charset="0"/>
        <a:buChar char="–"/>
        <a:defRPr>
          <a:solidFill>
            <a:schemeClr val="tx1"/>
          </a:solidFill>
          <a:latin typeface="+mn-lt"/>
        </a:defRPr>
      </a:lvl8pPr>
      <a:lvl9pPr marL="2743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75000"/>
        <a:buFont typeface="Xerox Sans" pitchFamily="50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/>
        </p:nvSpPr>
        <p:spPr bwMode="auto">
          <a:xfrm>
            <a:off x="325438" y="6550025"/>
            <a:ext cx="17526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1714500" algn="r"/>
              </a:tabLst>
              <a:defRPr sz="10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000" smtClean="0"/>
              <a:t>Page </a:t>
            </a:r>
            <a:fld id="{5E662C91-24EE-4306-8971-66656FC0B5ED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</a:pPr>
              <a:t>4</a:t>
            </a:fld>
            <a:r>
              <a:rPr lang="en-US" altLang="en-US" sz="1000" smtClean="0"/>
              <a:t>	</a:t>
            </a:r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152400" y="76200"/>
            <a:ext cx="883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Xerox Sans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Xerox Sans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Xerox Sans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Xerox Sans" pitchFamily="50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Xerox Sans" pitchFamily="50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Xerox Sans" pitchFamily="50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Xerox Sans" pitchFamily="50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Xerox Sans" pitchFamily="50" charset="0"/>
              </a:defRPr>
            </a:lvl9pPr>
          </a:lstStyle>
          <a:p>
            <a:pPr eaLnBrk="1" hangingPunct="1">
              <a:defRPr/>
            </a:pPr>
            <a:r>
              <a:rPr lang="en-US" sz="3200" b="1" kern="1200" dirty="0">
                <a:solidFill>
                  <a:srgbClr val="00B0F0"/>
                </a:solidFill>
                <a:latin typeface="Arial" pitchFamily="34" charset="0"/>
                <a:ea typeface="+mn-ea"/>
                <a:cs typeface="Arial" pitchFamily="34" charset="0"/>
              </a:rPr>
              <a:t>Standards of Performance Scorecard</a:t>
            </a:r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909638"/>
            <a:ext cx="8762999" cy="3167062"/>
          </a:xfrm>
          <a:prstGeom prst="rect">
            <a:avLst/>
          </a:prstGeom>
        </p:spPr>
      </p:pic>
      <p:sp>
        <p:nvSpPr>
          <p:cNvPr id="12" name="Oval 11"/>
          <p:cNvSpPr>
            <a:spLocks noChangeAspect="1" noChangeArrowheads="1"/>
          </p:cNvSpPr>
          <p:nvPr/>
        </p:nvSpPr>
        <p:spPr bwMode="auto">
          <a:xfrm>
            <a:off x="5715000" y="1638300"/>
            <a:ext cx="593725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>
              <a:latin typeface="Xerox Sans" pitchFamily="50" charset="0"/>
              <a:cs typeface="+mn-cs"/>
            </a:endParaRPr>
          </a:p>
        </p:txBody>
      </p:sp>
      <p:sp>
        <p:nvSpPr>
          <p:cNvPr id="13" name="Oval 12"/>
          <p:cNvSpPr>
            <a:spLocks noChangeAspect="1" noChangeArrowheads="1"/>
          </p:cNvSpPr>
          <p:nvPr/>
        </p:nvSpPr>
        <p:spPr bwMode="auto">
          <a:xfrm flipV="1">
            <a:off x="5675313" y="2409825"/>
            <a:ext cx="633412" cy="565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>
              <a:latin typeface="Xerox Sans" pitchFamily="50" charset="0"/>
              <a:cs typeface="+mn-cs"/>
            </a:endParaRPr>
          </a:p>
        </p:txBody>
      </p:sp>
      <p:sp>
        <p:nvSpPr>
          <p:cNvPr id="14" name="Oval 13"/>
          <p:cNvSpPr>
            <a:spLocks noChangeAspect="1" noChangeArrowheads="1"/>
          </p:cNvSpPr>
          <p:nvPr/>
        </p:nvSpPr>
        <p:spPr bwMode="auto">
          <a:xfrm flipV="1">
            <a:off x="5675313" y="3257550"/>
            <a:ext cx="633412" cy="565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Xerox Sans" pitchFamily="2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>
              <a:latin typeface="Xerox Sans" pitchFamily="50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onthly Business Review &amp;#x0D;&amp;#x0A;for &amp;#x0D;&amp;#x0A;&amp;lt;Client&amp;gt;&amp;#x0D;&amp;#x0A;&amp;#x0D;&amp;#x0A;&amp;lt;Day / Date&amp;gt;&amp;#x0D;&amp;#x0A;&amp;#x0D;&amp;#x0A;&amp;lt;Meeting Location&amp;gt;&amp;#x0D;&amp;#x0A;&amp;#x0D;&amp;#x0A;&amp;#x0D;&amp;#x0A;Prepared by: &amp;#x0D;&amp;#x0A;&amp;lt; First Last Name&amp;gt;&amp;#x0D;&amp;#x0A;&amp;lt;Title 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 - &amp;quot;Account Management Process&amp;quot;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 - &amp;quot;Client Business Objectives&amp;quot;&quot;/&gt;&lt;property id=&quot;20307&quot; value=&quot;262&quot;/&gt;&lt;/object&gt;&lt;object type=&quot;3&quot; unique_id=&quot;10010&quot;&gt;&lt;property id=&quot;20148&quot; value=&quot;5&quot;/&gt;&lt;property id=&quot;20300&quot; value=&quot;Slide 7&quot;/&gt;&lt;property id=&quot;20307&quot; value=&quot;263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object type=&quot;3&quot; unique_id=&quot;10012&quot;&gt;&lt;property id=&quot;20148&quot; value=&quot;5&quot;/&gt;&lt;property id=&quot;20300&quot; value=&quot;Slide 9 - &amp;quot;Services Agreement Summary 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Standards of Performance Scorecard&amp;quot;&quot;/&gt;&lt;property id=&quot;20307&quot; value=&quot;266&quot;/&gt;&lt;/object&gt;&lt;object type=&quot;3&quot; unique_id=&quot;10014&quot;&gt;&lt;property id=&quot;20148&quot; value=&quot;5&quot;/&gt;&lt;property id=&quot;20300&quot; value=&quot;Slide 11 - &amp;quot;Standards of Performance Metrics&amp;quot;&quot;/&gt;&lt;property id=&quot;20307&quot; value=&quot;267&quot;/&gt;&lt;/object&gt;&lt;object type=&quot;3&quot; unique_id=&quot;10015&quot;&gt;&lt;property id=&quot;20148&quot; value=&quot;5&quot;/&gt;&lt;property id=&quot;20300&quot; value=&quot;Slide 12 - &amp;quot;Standards of Performance Metrics&amp;quot;&quot;/&gt;&lt;property id=&quot;20307&quot; value=&quot;268&quot;/&gt;&lt;/object&gt;&lt;object type=&quot;3&quot; unique_id=&quot;10016&quot;&gt;&lt;property id=&quot;20148&quot; value=&quot;5&quot;/&gt;&lt;property id=&quot;20300&quot; value=&quot;Slide 13&quot;/&gt;&lt;property id=&quot;20307&quot; value=&quot;269&quot;/&gt;&lt;/object&gt;&lt;object type=&quot;3&quot; unique_id=&quot;10017&quot;&gt;&lt;property id=&quot;20148&quot; value=&quot;5&quot;/&gt;&lt;property id=&quot;20300&quot; value=&quot;Slide 14&quot;/&gt;&lt;property id=&quot;20307&quot; value=&quot;270&quot;/&gt;&lt;/object&gt;&lt;object type=&quot;3&quot; unique_id=&quot;10018&quot;&gt;&lt;property id=&quot;20148&quot; value=&quot;5&quot;/&gt;&lt;property id=&quot;20300&quot; value=&quot;Slide 15&quot;/&gt;&lt;property id=&quot;20307&quot; value=&quot;271&quot;/&gt;&lt;/object&gt;&lt;object type=&quot;3&quot; unique_id=&quot;10019&quot;&gt;&lt;property id=&quot;20148&quot; value=&quot;5&quot;/&gt;&lt;property id=&quot;20300&quot; value=&quot;Slide 16&quot;/&gt;&lt;property id=&quot;20307&quot; value=&quot;272&quot;/&gt;&lt;/object&gt;&lt;object type=&quot;3&quot; unique_id=&quot;10020&quot;&gt;&lt;property id=&quot;20148&quot; value=&quot;5&quot;/&gt;&lt;property id=&quot;20300&quot; value=&quot;Slide 17 - &amp;quot;Client Satisfaction Review&amp;quot;&quot;/&gt;&lt;property id=&quot;20307&quot; value=&quot;273&quot;/&gt;&lt;/object&gt;&lt;object type=&quot;3&quot; unique_id=&quot;10021&quot;&gt;&lt;property id=&quot;20148&quot; value=&quot;5&quot;/&gt;&lt;property id=&quot;20300&quot; value=&quot;Slide 18 - &amp;quot;Conclusions/Next Steps&amp;quot;&quot;/&gt;&lt;property id=&quot;20307&quot; value=&quot;274&quot;/&gt;&lt;/object&gt;&lt;object type=&quot;3&quot; unique_id=&quot;10022&quot;&gt;&lt;property id=&quot;20148&quot; value=&quot;5&quot;/&gt;&lt;property id=&quot;20300&quot; value=&quot;Slide 19&quot;/&gt;&lt;property id=&quot;20307&quot; value=&quot;275&quot;/&gt;&lt;/object&gt;&lt;object type=&quot;3&quot; unique_id=&quot;10023&quot;&gt;&lt;property id=&quot;20148&quot; value=&quot;5&quot;/&gt;&lt;property id=&quot;20300&quot; value=&quot;Slide 20 - &amp;quot;Questions&amp;quot;&quot;/&gt;&lt;property id=&quot;20307&quot; value=&quot;288&quot;/&gt;&lt;/object&gt;&lt;object type=&quot;3&quot; unique_id=&quot;10024&quot;&gt;&lt;property id=&quot;20148&quot; value=&quot;5&quot;/&gt;&lt;property id=&quot;20300&quot; value=&quot;Slide 21 - &amp;quot;Links to Resources&amp;quot;&quot;/&gt;&lt;property id=&quot;20307&quot; value=&quot;276&quot;/&gt;&lt;/object&gt;&lt;/object&gt;&lt;/object&gt;&lt;/database&gt;"/>
</p:tagLst>
</file>

<file path=ppt/theme/theme1.xml><?xml version="1.0" encoding="utf-8"?>
<a:theme xmlns:a="http://schemas.openxmlformats.org/drawingml/2006/main" name="Xerox_Turquoise_010408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Xerox_Turquoise_010408">
      <a:majorFont>
        <a:latin typeface="Xerox Sans"/>
        <a:ea typeface=""/>
        <a:cs typeface=""/>
      </a:majorFont>
      <a:minorFont>
        <a:latin typeface="Xerox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EDFF2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Xerox Sans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EDFF2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Xerox Sans" pitchFamily="50" charset="0"/>
          </a:defRPr>
        </a:defPPr>
      </a:lstStyle>
    </a:lnDef>
  </a:objectDefaults>
  <a:extraClrSchemeLst>
    <a:extraClrScheme>
      <a:clrScheme name="Xerox_Turquoise_010408 1">
        <a:dk1>
          <a:srgbClr val="000000"/>
        </a:dk1>
        <a:lt1>
          <a:srgbClr val="FFFFFF"/>
        </a:lt1>
        <a:dk2>
          <a:srgbClr val="34BCBA"/>
        </a:dk2>
        <a:lt2>
          <a:srgbClr val="ADAFB2"/>
        </a:lt2>
        <a:accent1>
          <a:srgbClr val="34BCBA"/>
        </a:accent1>
        <a:accent2>
          <a:srgbClr val="85D7D6"/>
        </a:accent2>
        <a:accent3>
          <a:srgbClr val="FFFFFF"/>
        </a:accent3>
        <a:accent4>
          <a:srgbClr val="000000"/>
        </a:accent4>
        <a:accent5>
          <a:srgbClr val="AEDAD9"/>
        </a:accent5>
        <a:accent6>
          <a:srgbClr val="78C3C2"/>
        </a:accent6>
        <a:hlink>
          <a:srgbClr val="C2EBEA"/>
        </a:hlink>
        <a:folHlink>
          <a:srgbClr val="2895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erox_Turquoise_010408 2">
        <a:dk1>
          <a:srgbClr val="000000"/>
        </a:dk1>
        <a:lt1>
          <a:srgbClr val="FFFFFF"/>
        </a:lt1>
        <a:dk2>
          <a:srgbClr val="6CAF3D"/>
        </a:dk2>
        <a:lt2>
          <a:srgbClr val="ADAFB2"/>
        </a:lt2>
        <a:accent1>
          <a:srgbClr val="6CAF3D"/>
        </a:accent1>
        <a:accent2>
          <a:srgbClr val="A7CF8B"/>
        </a:accent2>
        <a:accent3>
          <a:srgbClr val="FFFFFF"/>
        </a:accent3>
        <a:accent4>
          <a:srgbClr val="000000"/>
        </a:accent4>
        <a:accent5>
          <a:srgbClr val="BAD4AF"/>
        </a:accent5>
        <a:accent6>
          <a:srgbClr val="97BB7D"/>
        </a:accent6>
        <a:hlink>
          <a:srgbClr val="D3E7C5"/>
        </a:hlink>
        <a:folHlink>
          <a:srgbClr val="F7D6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erox_Turquoise_010408 3">
        <a:dk1>
          <a:srgbClr val="000000"/>
        </a:dk1>
        <a:lt1>
          <a:srgbClr val="FFFFFF"/>
        </a:lt1>
        <a:dk2>
          <a:srgbClr val="7053AA"/>
        </a:dk2>
        <a:lt2>
          <a:srgbClr val="ADAFB2"/>
        </a:lt2>
        <a:accent1>
          <a:srgbClr val="7053AA"/>
        </a:accent1>
        <a:accent2>
          <a:srgbClr val="A998CC"/>
        </a:accent2>
        <a:accent3>
          <a:srgbClr val="FFFFFF"/>
        </a:accent3>
        <a:accent4>
          <a:srgbClr val="000000"/>
        </a:accent4>
        <a:accent5>
          <a:srgbClr val="BBB3D2"/>
        </a:accent5>
        <a:accent6>
          <a:srgbClr val="9989B9"/>
        </a:accent6>
        <a:hlink>
          <a:srgbClr val="D4CBE5"/>
        </a:hlink>
        <a:folHlink>
          <a:srgbClr val="E1BE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Xerox_Turquoise_010408">
  <a:themeElements>
    <a:clrScheme name="Xerox_Turquoise_010408 1">
      <a:dk1>
        <a:srgbClr val="000000"/>
      </a:dk1>
      <a:lt1>
        <a:srgbClr val="FFFFFF"/>
      </a:lt1>
      <a:dk2>
        <a:srgbClr val="34BCBA"/>
      </a:dk2>
      <a:lt2>
        <a:srgbClr val="ADAFB2"/>
      </a:lt2>
      <a:accent1>
        <a:srgbClr val="34BCBA"/>
      </a:accent1>
      <a:accent2>
        <a:srgbClr val="85D7D6"/>
      </a:accent2>
      <a:accent3>
        <a:srgbClr val="FFFFFF"/>
      </a:accent3>
      <a:accent4>
        <a:srgbClr val="000000"/>
      </a:accent4>
      <a:accent5>
        <a:srgbClr val="AEDAD9"/>
      </a:accent5>
      <a:accent6>
        <a:srgbClr val="78C3C2"/>
      </a:accent6>
      <a:hlink>
        <a:srgbClr val="C2EBEA"/>
      </a:hlink>
      <a:folHlink>
        <a:srgbClr val="2895D5"/>
      </a:folHlink>
    </a:clrScheme>
    <a:fontScheme name="Xerox_Turquoise_010408">
      <a:majorFont>
        <a:latin typeface="Xerox Sans"/>
        <a:ea typeface=""/>
        <a:cs typeface=""/>
      </a:majorFont>
      <a:minorFont>
        <a:latin typeface="Xerox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EDFF2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Xerox Sans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EDFF2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Xerox Sans" pitchFamily="50" charset="0"/>
          </a:defRPr>
        </a:defPPr>
      </a:lstStyle>
    </a:lnDef>
  </a:objectDefaults>
  <a:extraClrSchemeLst>
    <a:extraClrScheme>
      <a:clrScheme name="Xerox_Turquoise_010408 1">
        <a:dk1>
          <a:srgbClr val="000000"/>
        </a:dk1>
        <a:lt1>
          <a:srgbClr val="FFFFFF"/>
        </a:lt1>
        <a:dk2>
          <a:srgbClr val="34BCBA"/>
        </a:dk2>
        <a:lt2>
          <a:srgbClr val="ADAFB2"/>
        </a:lt2>
        <a:accent1>
          <a:srgbClr val="34BCBA"/>
        </a:accent1>
        <a:accent2>
          <a:srgbClr val="85D7D6"/>
        </a:accent2>
        <a:accent3>
          <a:srgbClr val="FFFFFF"/>
        </a:accent3>
        <a:accent4>
          <a:srgbClr val="000000"/>
        </a:accent4>
        <a:accent5>
          <a:srgbClr val="AEDAD9"/>
        </a:accent5>
        <a:accent6>
          <a:srgbClr val="78C3C2"/>
        </a:accent6>
        <a:hlink>
          <a:srgbClr val="C2EBEA"/>
        </a:hlink>
        <a:folHlink>
          <a:srgbClr val="2895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erox_Turquoise_010408 2">
        <a:dk1>
          <a:srgbClr val="000000"/>
        </a:dk1>
        <a:lt1>
          <a:srgbClr val="FFFFFF"/>
        </a:lt1>
        <a:dk2>
          <a:srgbClr val="6CAF3D"/>
        </a:dk2>
        <a:lt2>
          <a:srgbClr val="ADAFB2"/>
        </a:lt2>
        <a:accent1>
          <a:srgbClr val="6CAF3D"/>
        </a:accent1>
        <a:accent2>
          <a:srgbClr val="A7CF8B"/>
        </a:accent2>
        <a:accent3>
          <a:srgbClr val="FFFFFF"/>
        </a:accent3>
        <a:accent4>
          <a:srgbClr val="000000"/>
        </a:accent4>
        <a:accent5>
          <a:srgbClr val="BAD4AF"/>
        </a:accent5>
        <a:accent6>
          <a:srgbClr val="97BB7D"/>
        </a:accent6>
        <a:hlink>
          <a:srgbClr val="D3E7C5"/>
        </a:hlink>
        <a:folHlink>
          <a:srgbClr val="F7D6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erox_Turquoise_010408 3">
        <a:dk1>
          <a:srgbClr val="000000"/>
        </a:dk1>
        <a:lt1>
          <a:srgbClr val="FFFFFF"/>
        </a:lt1>
        <a:dk2>
          <a:srgbClr val="7053AA"/>
        </a:dk2>
        <a:lt2>
          <a:srgbClr val="ADAFB2"/>
        </a:lt2>
        <a:accent1>
          <a:srgbClr val="7053AA"/>
        </a:accent1>
        <a:accent2>
          <a:srgbClr val="A998CC"/>
        </a:accent2>
        <a:accent3>
          <a:srgbClr val="FFFFFF"/>
        </a:accent3>
        <a:accent4>
          <a:srgbClr val="000000"/>
        </a:accent4>
        <a:accent5>
          <a:srgbClr val="BBB3D2"/>
        </a:accent5>
        <a:accent6>
          <a:srgbClr val="9989B9"/>
        </a:accent6>
        <a:hlink>
          <a:srgbClr val="D4CBE5"/>
        </a:hlink>
        <a:folHlink>
          <a:srgbClr val="E1BE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9E36501C57D14880694594FC9DC51D" ma:contentTypeVersion="0" ma:contentTypeDescription="Create a new document." ma:contentTypeScope="" ma:versionID="786d4e24969982c811ef0e7c0858c6d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e8aaba787e6bf1b55f6189611b9a8e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FF8E3B-5349-4CF2-B5B8-DAB9D2A26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7B48A52-00E6-4D1F-9BEA-87C54A6AA1BD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66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Xerox Sans</vt:lpstr>
      <vt:lpstr>Xerox_Turquoise_010408</vt:lpstr>
      <vt:lpstr>1_Xerox_Turquoise_010408</vt:lpstr>
      <vt:lpstr>PowerPoint Presentation</vt:lpstr>
    </vt:vector>
  </TitlesOfParts>
  <Company>A Guys Creations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CCM Improvements Overview</dc:title>
  <dc:creator>Andrew Johnson</dc:creator>
  <cp:lastModifiedBy>Hendel,Jeffrey</cp:lastModifiedBy>
  <cp:revision>938</cp:revision>
  <cp:lastPrinted>2015-09-21T10:39:16Z</cp:lastPrinted>
  <dcterms:created xsi:type="dcterms:W3CDTF">2008-01-05T00:10:41Z</dcterms:created>
  <dcterms:modified xsi:type="dcterms:W3CDTF">2018-03-08T18:23:21Z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0x010100369E36501C57D14880694594FC9DC51D</vt:lpwstr>
  </property>
</Properties>
</file>